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5"/>
  </p:notesMasterIdLst>
  <p:sldIdLst>
    <p:sldId id="256" r:id="rId3"/>
    <p:sldId id="296" r:id="rId4"/>
    <p:sldId id="299" r:id="rId5"/>
    <p:sldId id="297" r:id="rId6"/>
    <p:sldId id="298" r:id="rId7"/>
    <p:sldId id="303" r:id="rId8"/>
    <p:sldId id="316" r:id="rId9"/>
    <p:sldId id="301" r:id="rId10"/>
    <p:sldId id="264" r:id="rId11"/>
    <p:sldId id="295" r:id="rId12"/>
    <p:sldId id="338" r:id="rId13"/>
    <p:sldId id="304" r:id="rId14"/>
    <p:sldId id="305" r:id="rId15"/>
    <p:sldId id="306" r:id="rId16"/>
    <p:sldId id="309" r:id="rId17"/>
    <p:sldId id="314" r:id="rId18"/>
    <p:sldId id="330" r:id="rId19"/>
    <p:sldId id="331" r:id="rId20"/>
    <p:sldId id="332" r:id="rId21"/>
    <p:sldId id="333" r:id="rId22"/>
    <p:sldId id="335" r:id="rId23"/>
    <p:sldId id="336" r:id="rId24"/>
    <p:sldId id="334" r:id="rId25"/>
    <p:sldId id="337" r:id="rId26"/>
    <p:sldId id="328" r:id="rId27"/>
    <p:sldId id="329" r:id="rId28"/>
    <p:sldId id="315" r:id="rId29"/>
    <p:sldId id="323" r:id="rId30"/>
    <p:sldId id="326" r:id="rId31"/>
    <p:sldId id="327" r:id="rId32"/>
    <p:sldId id="324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5" autoAdjust="0"/>
    <p:restoredTop sz="75054" autoAdjust="0"/>
  </p:normalViewPr>
  <p:slideViewPr>
    <p:cSldViewPr snapToGrid="0">
      <p:cViewPr>
        <p:scale>
          <a:sx n="100" d="100"/>
          <a:sy n="100" d="100"/>
        </p:scale>
        <p:origin x="2140" y="6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_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0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kdnuggets.com/2017/04/must-know-curse-dimensional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lipi.github.io/pix2pix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7kQ5lNfUfg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Introduction of Machine Learning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2019-03-25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Learning: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48"/>
          <a:stretch/>
        </p:blipFill>
        <p:spPr>
          <a:xfrm>
            <a:off x="241300" y="931545"/>
            <a:ext cx="8413220" cy="54235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7589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Data from G. Witt. Journal of Statistics Education, Volume 21, Number 1 (2013)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7467" y="1591733"/>
            <a:ext cx="3513666" cy="6942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Revisit: Line </a:t>
            </a:r>
            <a:r>
              <a:rPr lang="en-US" dirty="0" smtClean="0"/>
              <a:t>Fitting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42200" y="1667933"/>
            <a:ext cx="0" cy="3877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7442200" y="5528734"/>
            <a:ext cx="3928534" cy="16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4480" y="1022805"/>
            <a:ext cx="75793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Data (measurement): (</a:t>
            </a:r>
            <a:r>
              <a:rPr lang="en-US" sz="2800" i="1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/>
              <a:t>, </a:t>
            </a:r>
            <a:r>
              <a:rPr lang="en-US" sz="2800" i="1" dirty="0"/>
              <a:t>y</a:t>
            </a:r>
            <a:r>
              <a:rPr lang="en-US" sz="2800" baseline="-25000" dirty="0"/>
              <a:t>1</a:t>
            </a:r>
            <a:r>
              <a:rPr lang="en-US" sz="2800" dirty="0"/>
              <a:t>), …, (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n</a:t>
            </a:r>
            <a:r>
              <a:rPr lang="en-US" sz="2800" dirty="0"/>
              <a:t>,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84480" y="212638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Known</a:t>
            </a:r>
            <a:r>
              <a:rPr lang="en-US" sz="2800" dirty="0" smtClean="0"/>
              <a:t> model: </a:t>
            </a:r>
            <a:r>
              <a:rPr lang="en-US" sz="2800" dirty="0"/>
              <a:t>Line (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= m</a:t>
            </a:r>
            <a:r>
              <a:rPr lang="en-US" sz="1600" i="1" dirty="0"/>
              <a:t>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+ b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84480" y="3270874"/>
            <a:ext cx="6096000" cy="6718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We will find m and b.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8431954" y="4121573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180407" y="4049606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69307" y="3332055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75427" y="3332055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974581" y="2654297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28723" y="275251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39723" y="296587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696787" y="199051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2404" y="3615689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39352" y="296587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957138" y="5454651"/>
            <a:ext cx="4601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X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880438" y="1499922"/>
            <a:ext cx="46016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0183286" y="3540738"/>
            <a:ext cx="165311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Your data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07437" y="5283201"/>
            <a:ext cx="46016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35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Learning: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" y="1016000"/>
            <a:ext cx="7494588" cy="57253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Based on example by Andrew Ng</a:t>
            </a:r>
          </a:p>
        </p:txBody>
      </p:sp>
    </p:spTree>
    <p:extLst>
      <p:ext uri="{BB962C8B-B14F-4D97-AF65-F5344CB8AC3E}">
        <p14:creationId xmlns:p14="http://schemas.microsoft.com/office/powerpoint/2010/main" val="24804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Learning: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225994"/>
            <a:ext cx="7729538" cy="46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Based on example by Andrew 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5590" t="69524"/>
          <a:stretch/>
        </p:blipFill>
        <p:spPr>
          <a:xfrm>
            <a:off x="6758516" y="4714333"/>
            <a:ext cx="4839293" cy="2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Unsupervised Learning: Clustering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75919"/>
            <a:ext cx="9391650" cy="5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Unsupervised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2015" r="57173"/>
          <a:stretch/>
        </p:blipFill>
        <p:spPr>
          <a:xfrm>
            <a:off x="687546" y="2181225"/>
            <a:ext cx="3408204" cy="2695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15" t="-548" r="1158" b="52563"/>
          <a:stretch/>
        </p:blipFill>
        <p:spPr>
          <a:xfrm>
            <a:off x="4400788" y="2181225"/>
            <a:ext cx="3408204" cy="2695574"/>
          </a:xfrm>
          <a:prstGeom prst="rect">
            <a:avLst/>
          </a:prstGeom>
        </p:spPr>
      </p:pic>
      <p:pic>
        <p:nvPicPr>
          <p:cNvPr id="1026" name="Picture 2" descr="https://s3-ap-south-1.amazonaws.com/av-blog-media/wp-content/uploads/2018/05/autoe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2181225"/>
            <a:ext cx="24193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35010" y="4526516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Autoencoder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4203"/>
            <a:ext cx="8801100" cy="4897021"/>
          </a:xfrm>
          <a:prstGeom prst="rect">
            <a:avLst/>
          </a:prstGeom>
        </p:spPr>
      </p:pic>
      <p:pic>
        <p:nvPicPr>
          <p:cNvPr id="1026" name="Picture 2" descr="https://cdn-images-1.medium.com/max/1200/1*6D27X-9bipEPrgHrrjwIR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883025"/>
            <a:ext cx="36385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Regression (Supervised Learning)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83" y="1100863"/>
            <a:ext cx="7999413" cy="54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Polynomial Curve 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98" y="946106"/>
            <a:ext cx="8341783" cy="591189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16350" y="3022600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Fits to the Data: Which is Best?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6400"/>
            <a:ext cx="7752500" cy="5592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425" y="3453958"/>
            <a:ext cx="4074055" cy="26653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6200" y="6167524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5747" y="1018641"/>
            <a:ext cx="109582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Learning is any process by which a system </a:t>
            </a:r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improves performance</a:t>
            </a:r>
            <a:r>
              <a:rPr lang="en-US" sz="2800" dirty="0" smtClean="0">
                <a:cs typeface="Arial" pitchFamily="34" charset="0"/>
              </a:rPr>
              <a:t> from </a:t>
            </a:r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experience</a:t>
            </a:r>
            <a:r>
              <a:rPr lang="en-US" sz="2800" dirty="0" smtClean="0">
                <a:cs typeface="Arial" pitchFamily="34" charset="0"/>
              </a:rPr>
              <a:t> (Herbert Simon)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5747" y="2617098"/>
            <a:ext cx="1095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Definition by Tom Mitchell (1998):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Machine Learning is the study of algorithm that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improve their performance </a:t>
            </a:r>
            <a:r>
              <a:rPr lang="en-US" sz="2800" b="1" i="1" dirty="0" smtClean="0">
                <a:cs typeface="Arial" pitchFamily="34" charset="0"/>
              </a:rPr>
              <a:t>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at come task </a:t>
            </a:r>
            <a:r>
              <a:rPr lang="en-US" sz="2800" b="1" i="1" dirty="0" smtClean="0">
                <a:cs typeface="Arial" pitchFamily="34" charset="0"/>
              </a:rPr>
              <a:t>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with experience </a:t>
            </a:r>
            <a:r>
              <a:rPr lang="en-US" sz="2800" b="1" i="1" dirty="0" smtClean="0">
                <a:cs typeface="Arial" pitchFamily="34" charset="0"/>
              </a:rPr>
              <a:t>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A well-defined learning task is given by &lt;</a:t>
            </a:r>
            <a:r>
              <a:rPr lang="en-US" sz="2800" b="1" i="1" dirty="0" smtClean="0">
                <a:cs typeface="Arial" pitchFamily="34" charset="0"/>
              </a:rPr>
              <a:t>P, T, E</a:t>
            </a:r>
            <a:r>
              <a:rPr lang="en-US" sz="2800" dirty="0" smtClean="0">
                <a:cs typeface="Arial" pitchFamily="34" charset="0"/>
              </a:rPr>
              <a:t>&gt;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751933" y="6310871"/>
            <a:ext cx="28321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 smtClean="0">
                <a:latin typeface="+mn-lt"/>
              </a:rPr>
              <a:t>Eric Eaton</a:t>
            </a:r>
            <a:endParaRPr lang="en-US" sz="2000" dirty="0">
              <a:latin typeface="+mn-lt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751933" y="2617098"/>
            <a:ext cx="28321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odel, coefficient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4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94" y="1163826"/>
            <a:ext cx="7485592" cy="54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Trading off Goodness of Fit against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772" r="8455"/>
          <a:stretch/>
        </p:blipFill>
        <p:spPr>
          <a:xfrm>
            <a:off x="156634" y="1058332"/>
            <a:ext cx="11197166" cy="39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Prevent Over-fitting?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40967"/>
            <a:ext cx="6077596" cy="3354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251"/>
          <a:stretch/>
        </p:blipFill>
        <p:spPr>
          <a:xfrm>
            <a:off x="6104890" y="3029034"/>
            <a:ext cx="6094413" cy="32857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21750" y="4159250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  <p:pic>
        <p:nvPicPr>
          <p:cNvPr id="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32" y="1675342"/>
            <a:ext cx="4938713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_images/gradient_descent_demyst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8" y="1249777"/>
            <a:ext cx="4935019" cy="36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1" y="5448722"/>
            <a:ext cx="2679032" cy="948478"/>
          </a:xfrm>
          <a:prstGeom prst="rect">
            <a:avLst/>
          </a:prstGeom>
        </p:spPr>
      </p:pic>
      <p:pic>
        <p:nvPicPr>
          <p:cNvPr id="6" name="Picture 2" descr="Image result for newton raphson meth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13" y="5054599"/>
            <a:ext cx="3467919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Set 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28835"/>
            <a:ext cx="9572508" cy="55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Damage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61471"/>
            <a:ext cx="2400300" cy="1958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2" y="4261470"/>
            <a:ext cx="2371271" cy="1958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6313855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Pipeline inspection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7199" y="3660456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Collapse classification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6F088-517B-4D23-9993-DCBD67F0D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7" y="1060565"/>
            <a:ext cx="5142977" cy="2425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4020" y="5850491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Leak detection (Cody et al, 2018)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665" y="3212526"/>
            <a:ext cx="6308595" cy="2392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1470" y="1060565"/>
            <a:ext cx="502058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Unsupervised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Semi-supervised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43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 smtClean="0"/>
              <a:t>Homography</a:t>
            </a:r>
            <a:r>
              <a:rPr lang="en-US" dirty="0" smtClean="0"/>
              <a:t> Estimation and Fundamental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1" y="1416852"/>
            <a:ext cx="1619201" cy="2125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4" y="1426923"/>
            <a:ext cx="3172593" cy="211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30386" r="8631" b="33564"/>
          <a:stretch/>
        </p:blipFill>
        <p:spPr>
          <a:xfrm>
            <a:off x="2612431" y="4077970"/>
            <a:ext cx="8758304" cy="21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Designing a Learning System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77093"/>
            <a:ext cx="112141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Choose the training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exactly what is to be learned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	– </a:t>
            </a:r>
            <a:r>
              <a:rPr lang="en-US" sz="2800" dirty="0">
                <a:solidFill>
                  <a:srgbClr val="000000"/>
                </a:solidFill>
              </a:rPr>
              <a:t>i.e. the </a:t>
            </a:r>
            <a:r>
              <a:rPr lang="en-US" sz="2800" b="1" i="1" dirty="0">
                <a:solidFill>
                  <a:srgbClr val="FF0000"/>
                </a:solidFill>
              </a:rPr>
              <a:t>target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how to represent the target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a learning algorithm to infer the </a:t>
            </a:r>
            <a:r>
              <a:rPr lang="en-US" sz="3200" dirty="0" smtClean="0">
                <a:solidFill>
                  <a:srgbClr val="000000"/>
                </a:solidFill>
              </a:rPr>
              <a:t>target function </a:t>
            </a:r>
            <a:r>
              <a:rPr lang="en-US" sz="3200" dirty="0">
                <a:solidFill>
                  <a:srgbClr val="000000"/>
                </a:solidFill>
              </a:rPr>
              <a:t>from the experience</a:t>
            </a:r>
            <a:endParaRPr lang="en-US" sz="32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1254" y="6332036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Ray Mooney</a:t>
            </a:r>
            <a:endParaRPr lang="en-US" sz="2000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86666" y="3640913"/>
            <a:ext cx="6790268" cy="3217087"/>
            <a:chOff x="3031067" y="3623980"/>
            <a:chExt cx="6163734" cy="29005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6896" y="3623980"/>
              <a:ext cx="5667905" cy="270805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31067" y="5892801"/>
              <a:ext cx="2015066" cy="631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4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in Practice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1293364"/>
            <a:ext cx="10278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Understand domain, prior knowledge, and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Data </a:t>
            </a:r>
            <a:r>
              <a:rPr lang="en-US" sz="3200" dirty="0"/>
              <a:t>integration, selection, cleaning, pre-processing,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Learn </a:t>
            </a:r>
            <a:r>
              <a:rPr lang="en-US" sz="32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Interpret </a:t>
            </a:r>
            <a:r>
              <a:rPr lang="en-US" sz="3200" dirty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Consolidate </a:t>
            </a:r>
            <a:r>
              <a:rPr lang="en-US" sz="3200" dirty="0"/>
              <a:t>and deploy discovered </a:t>
            </a:r>
            <a:r>
              <a:rPr lang="en-US" sz="3200" dirty="0" smtClean="0"/>
              <a:t>knowledge</a:t>
            </a:r>
            <a:endParaRPr lang="en-US" sz="32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1254" y="6332036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</a:t>
            </a:r>
            <a:r>
              <a:rPr lang="en-US" sz="2000" dirty="0">
                <a:latin typeface="+mn-lt"/>
              </a:rPr>
              <a:t>Pedro </a:t>
            </a:r>
            <a:r>
              <a:rPr lang="en-US" sz="2000" dirty="0" err="1">
                <a:latin typeface="+mn-lt"/>
              </a:rPr>
              <a:t>Domingos</a:t>
            </a:r>
            <a:endParaRPr lang="en-US" sz="2000" dirty="0">
              <a:latin typeface="+mn-lt"/>
            </a:endParaRPr>
          </a:p>
        </p:txBody>
      </p:sp>
      <p:sp>
        <p:nvSpPr>
          <p:cNvPr id="5" name="Curved Right Arrow 4"/>
          <p:cNvSpPr/>
          <p:nvPr/>
        </p:nvSpPr>
        <p:spPr>
          <a:xfrm flipV="1">
            <a:off x="160867" y="1532467"/>
            <a:ext cx="1092200" cy="2057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5185" y="2373327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Loop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89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289302"/>
            <a:ext cx="1042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www.kdnuggets.com/2017/04/must-know-curse-dimensionality.html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7775"/>
            <a:ext cx="6524958" cy="2276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5600" y="1273175"/>
            <a:ext cx="5517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"As the number of features or dimensions grows, the amount of data we need to generalize accurately grows </a:t>
            </a:r>
            <a:r>
              <a:rPr lang="en-US" sz="2000" dirty="0" smtClean="0">
                <a:solidFill>
                  <a:srgbClr val="111111"/>
                </a:solidFill>
              </a:rPr>
              <a:t>exponentially,” Charles Isbell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11111"/>
                </a:solidFill>
              </a:rPr>
              <a:t>Think </a:t>
            </a:r>
            <a:r>
              <a:rPr lang="en-US" sz="2000" dirty="0">
                <a:solidFill>
                  <a:srgbClr val="111111"/>
                </a:solidFill>
              </a:rPr>
              <a:t>of image recognition problem of high resolution images 1280 × 720 = 921,600 pixels i.e. 921600 dimensions. </a:t>
            </a:r>
            <a:endParaRPr lang="en-US" sz="2000" dirty="0" smtClean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That’s </a:t>
            </a:r>
            <a:r>
              <a:rPr lang="en-US" sz="2000" dirty="0"/>
              <a:t>why it’s called </a:t>
            </a:r>
            <a:r>
              <a:rPr lang="en-US" sz="2000" b="1" dirty="0"/>
              <a:t>Curse of Dimensionality</a:t>
            </a:r>
            <a:r>
              <a:rPr lang="en-US" sz="2000" dirty="0"/>
              <a:t>. Value added by additional dimension is much smaller compared to overhead it adds to the algorithm.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8" y="3769883"/>
            <a:ext cx="6076512" cy="25194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85950" y="5523984"/>
            <a:ext cx="161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SIFT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Defining the Learning Task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1300" y="988300"/>
            <a:ext cx="11845192" cy="7112346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Improve on task T, with respect to performance metric P, based on experience E</a:t>
            </a: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T: Playing checkers</a:t>
            </a:r>
          </a:p>
          <a:p>
            <a:pPr algn="just"/>
            <a:r>
              <a:rPr lang="en-US" sz="2000" dirty="0" smtClean="0">
                <a:latin typeface="+mn-lt"/>
              </a:rPr>
              <a:t>P</a:t>
            </a:r>
            <a:r>
              <a:rPr lang="en-US" sz="2000" dirty="0">
                <a:latin typeface="+mn-lt"/>
              </a:rPr>
              <a:t>: Percentage of games won against an arbitrary opponent</a:t>
            </a:r>
          </a:p>
          <a:p>
            <a:pPr algn="just"/>
            <a:r>
              <a:rPr lang="en-US" sz="2000" dirty="0">
                <a:latin typeface="+mn-lt"/>
              </a:rPr>
              <a:t>E: Playing practice games against itself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Recognizing hand-written words</a:t>
            </a:r>
          </a:p>
          <a:p>
            <a:pPr algn="just"/>
            <a:r>
              <a:rPr lang="en-US" sz="2000" dirty="0">
                <a:latin typeface="+mn-lt"/>
              </a:rPr>
              <a:t>P: Percentage of words correctly classified</a:t>
            </a:r>
          </a:p>
          <a:p>
            <a:pPr algn="just"/>
            <a:r>
              <a:rPr lang="en-US" sz="2000" dirty="0">
                <a:latin typeface="+mn-lt"/>
              </a:rPr>
              <a:t>E: Database of human-labeled images of handwritten words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Driving on four-lane highways using vision sensors</a:t>
            </a:r>
          </a:p>
          <a:p>
            <a:pPr algn="just"/>
            <a:r>
              <a:rPr lang="en-US" sz="2000" dirty="0">
                <a:latin typeface="+mn-lt"/>
              </a:rPr>
              <a:t>P: Average distance traveled before a human-judged error</a:t>
            </a:r>
          </a:p>
          <a:p>
            <a:pPr algn="just"/>
            <a:r>
              <a:rPr lang="en-US" sz="2000" dirty="0">
                <a:latin typeface="+mn-lt"/>
              </a:rPr>
              <a:t>E: A sequence of images and steering commands recorded </a:t>
            </a:r>
            <a:r>
              <a:rPr lang="en-US" sz="2000" dirty="0" smtClean="0">
                <a:latin typeface="+mn-lt"/>
              </a:rPr>
              <a:t>while observing </a:t>
            </a:r>
            <a:r>
              <a:rPr lang="en-US" sz="2000" dirty="0">
                <a:latin typeface="+mn-lt"/>
              </a:rPr>
              <a:t>a human driver.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Categorize email messages as spam or legitimate.</a:t>
            </a:r>
          </a:p>
          <a:p>
            <a:pPr algn="just"/>
            <a:r>
              <a:rPr lang="en-US" sz="2000" dirty="0">
                <a:latin typeface="+mn-lt"/>
              </a:rPr>
              <a:t>P: Percentage of email messages correctly classified.</a:t>
            </a:r>
          </a:p>
          <a:p>
            <a:pPr algn="just"/>
            <a:r>
              <a:rPr lang="en-US" sz="2000" dirty="0">
                <a:latin typeface="+mn-lt"/>
              </a:rPr>
              <a:t>E: Database of emails, some with human-given labels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458200" y="6310871"/>
            <a:ext cx="28321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</a:t>
            </a:r>
            <a:r>
              <a:rPr lang="en-US" sz="2000" dirty="0">
                <a:latin typeface="+mn-lt"/>
              </a:rPr>
              <a:t>: Ray </a:t>
            </a:r>
            <a:r>
              <a:rPr lang="en-US" sz="2000" dirty="0" smtClean="0">
                <a:latin typeface="+mn-lt"/>
              </a:rPr>
              <a:t>Mooney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67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Summation of N Numbers from a to </a:t>
            </a:r>
            <a:r>
              <a:rPr lang="en-US" dirty="0" err="1" smtClean="0"/>
              <a:t>a+N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80645" y="1680241"/>
                <a:ext cx="2333203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645" y="1680241"/>
                <a:ext cx="2333203" cy="1045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9045" y="1616741"/>
                <a:ext cx="2954911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045" y="1616741"/>
                <a:ext cx="2954911" cy="1045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240" b="89020"/>
          <a:stretch/>
        </p:blipFill>
        <p:spPr>
          <a:xfrm>
            <a:off x="863600" y="3588274"/>
            <a:ext cx="6877050" cy="628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4400" y="4911953"/>
            <a:ext cx="4012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/>
              <a:t>How to design your problem?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784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2FD4A-BB4F-40F8-91A1-24F79BCC9F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72" y="1688275"/>
            <a:ext cx="2388055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Eric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Eaton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A. Zisserman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David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Sontag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Bishop (2006) Pattern Recognition and Machine Learning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is Machine Learning Different from Traditional Programming?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3975" y="2025347"/>
            <a:ext cx="3381829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Computer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4413975" y="4797470"/>
            <a:ext cx="3381829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Computer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5746" y="3861632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746" y="1030940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Traditional Programming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93143" y="2351314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93143" y="3338286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95804" y="2844801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93143" y="5138057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93143" y="6125029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95804" y="5631544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22400" y="4754603"/>
            <a:ext cx="1689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400" y="5731478"/>
            <a:ext cx="168928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6636" y="5259830"/>
            <a:ext cx="168928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Program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16636" y="2486396"/>
            <a:ext cx="168928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3860" y="1962114"/>
            <a:ext cx="168928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03860" y="2961215"/>
            <a:ext cx="168928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Program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8159750" y="6316645"/>
            <a:ext cx="31877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Pedro </a:t>
            </a:r>
            <a:r>
              <a:rPr lang="en-US" sz="2000" dirty="0" err="1" smtClean="0">
                <a:latin typeface="+mn-lt"/>
              </a:rPr>
              <a:t>Domingos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0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 H Beam </a:t>
            </a: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050" y="3853201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5746" y="1030940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Traditional Programming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36" y="2354747"/>
            <a:ext cx="5322353" cy="10644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89" y="5058740"/>
            <a:ext cx="5486400" cy="1073504"/>
          </a:xfrm>
          <a:prstGeom prst="rect">
            <a:avLst/>
          </a:prstGeom>
        </p:spPr>
      </p:pic>
      <p:pic>
        <p:nvPicPr>
          <p:cNvPr id="28" name="Picture 2" descr="Image result for I beam 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35" y="1916264"/>
            <a:ext cx="1263380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2298003" y="5732297"/>
            <a:ext cx="1063686" cy="960027"/>
            <a:chOff x="9114971" y="2228048"/>
            <a:chExt cx="1465943" cy="1191170"/>
          </a:xfrm>
        </p:grpSpPr>
        <p:sp>
          <p:nvSpPr>
            <p:cNvPr id="29" name="Rectangle 28"/>
            <p:cNvSpPr/>
            <p:nvPr/>
          </p:nvSpPr>
          <p:spPr>
            <a:xfrm>
              <a:off x="9114971" y="2228048"/>
              <a:ext cx="1465943" cy="11911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9412910" y="2467622"/>
              <a:ext cx="819255" cy="708025"/>
            </a:xfrm>
            <a:custGeom>
              <a:avLst/>
              <a:gdLst>
                <a:gd name="connsiteX0" fmla="*/ 841480 w 1003405"/>
                <a:gd name="connsiteY0" fmla="*/ 12838 h 885963"/>
                <a:gd name="connsiteX1" fmla="*/ 501755 w 1003405"/>
                <a:gd name="connsiteY1" fmla="*/ 12838 h 885963"/>
                <a:gd name="connsiteX2" fmla="*/ 174730 w 1003405"/>
                <a:gd name="connsiteY2" fmla="*/ 9663 h 885963"/>
                <a:gd name="connsiteX3" fmla="*/ 19155 w 1003405"/>
                <a:gd name="connsiteY3" fmla="*/ 12838 h 885963"/>
                <a:gd name="connsiteX4" fmla="*/ 22330 w 1003405"/>
                <a:gd name="connsiteY4" fmla="*/ 104913 h 885963"/>
                <a:gd name="connsiteX5" fmla="*/ 314430 w 1003405"/>
                <a:gd name="connsiteY5" fmla="*/ 108088 h 885963"/>
                <a:gd name="connsiteX6" fmla="*/ 400155 w 1003405"/>
                <a:gd name="connsiteY6" fmla="*/ 114438 h 885963"/>
                <a:gd name="connsiteX7" fmla="*/ 381105 w 1003405"/>
                <a:gd name="connsiteY7" fmla="*/ 120788 h 885963"/>
                <a:gd name="connsiteX8" fmla="*/ 377930 w 1003405"/>
                <a:gd name="connsiteY8" fmla="*/ 133488 h 885963"/>
                <a:gd name="connsiteX9" fmla="*/ 377930 w 1003405"/>
                <a:gd name="connsiteY9" fmla="*/ 247788 h 885963"/>
                <a:gd name="connsiteX10" fmla="*/ 384280 w 1003405"/>
                <a:gd name="connsiteY10" fmla="*/ 323988 h 885963"/>
                <a:gd name="connsiteX11" fmla="*/ 387455 w 1003405"/>
                <a:gd name="connsiteY11" fmla="*/ 377963 h 885963"/>
                <a:gd name="connsiteX12" fmla="*/ 390630 w 1003405"/>
                <a:gd name="connsiteY12" fmla="*/ 390663 h 885963"/>
                <a:gd name="connsiteX13" fmla="*/ 400155 w 1003405"/>
                <a:gd name="connsiteY13" fmla="*/ 447813 h 885963"/>
                <a:gd name="connsiteX14" fmla="*/ 403330 w 1003405"/>
                <a:gd name="connsiteY14" fmla="*/ 476388 h 885963"/>
                <a:gd name="connsiteX15" fmla="*/ 412855 w 1003405"/>
                <a:gd name="connsiteY15" fmla="*/ 520838 h 885963"/>
                <a:gd name="connsiteX16" fmla="*/ 416030 w 1003405"/>
                <a:gd name="connsiteY16" fmla="*/ 555763 h 885963"/>
                <a:gd name="connsiteX17" fmla="*/ 419205 w 1003405"/>
                <a:gd name="connsiteY17" fmla="*/ 571638 h 885963"/>
                <a:gd name="connsiteX18" fmla="*/ 425555 w 1003405"/>
                <a:gd name="connsiteY18" fmla="*/ 622438 h 885963"/>
                <a:gd name="connsiteX19" fmla="*/ 428730 w 1003405"/>
                <a:gd name="connsiteY19" fmla="*/ 670063 h 885963"/>
                <a:gd name="connsiteX20" fmla="*/ 431905 w 1003405"/>
                <a:gd name="connsiteY20" fmla="*/ 708163 h 885963"/>
                <a:gd name="connsiteX21" fmla="*/ 435080 w 1003405"/>
                <a:gd name="connsiteY21" fmla="*/ 758963 h 885963"/>
                <a:gd name="connsiteX22" fmla="*/ 333480 w 1003405"/>
                <a:gd name="connsiteY22" fmla="*/ 762138 h 885963"/>
                <a:gd name="connsiteX23" fmla="*/ 298555 w 1003405"/>
                <a:gd name="connsiteY23" fmla="*/ 765313 h 885963"/>
                <a:gd name="connsiteX24" fmla="*/ 225530 w 1003405"/>
                <a:gd name="connsiteY24" fmla="*/ 768488 h 885963"/>
                <a:gd name="connsiteX25" fmla="*/ 171555 w 1003405"/>
                <a:gd name="connsiteY25" fmla="*/ 771663 h 885963"/>
                <a:gd name="connsiteX26" fmla="*/ 133455 w 1003405"/>
                <a:gd name="connsiteY26" fmla="*/ 778013 h 885963"/>
                <a:gd name="connsiteX27" fmla="*/ 120755 w 1003405"/>
                <a:gd name="connsiteY27" fmla="*/ 787538 h 885963"/>
                <a:gd name="connsiteX28" fmla="*/ 111230 w 1003405"/>
                <a:gd name="connsiteY28" fmla="*/ 790713 h 885963"/>
                <a:gd name="connsiteX29" fmla="*/ 76305 w 1003405"/>
                <a:gd name="connsiteY29" fmla="*/ 797063 h 885963"/>
                <a:gd name="connsiteX30" fmla="*/ 82655 w 1003405"/>
                <a:gd name="connsiteY30" fmla="*/ 822463 h 885963"/>
                <a:gd name="connsiteX31" fmla="*/ 85830 w 1003405"/>
                <a:gd name="connsiteY31" fmla="*/ 870088 h 885963"/>
                <a:gd name="connsiteX32" fmla="*/ 89005 w 1003405"/>
                <a:gd name="connsiteY32" fmla="*/ 879613 h 885963"/>
                <a:gd name="connsiteX33" fmla="*/ 98530 w 1003405"/>
                <a:gd name="connsiteY33" fmla="*/ 885963 h 885963"/>
                <a:gd name="connsiteX34" fmla="*/ 139805 w 1003405"/>
                <a:gd name="connsiteY34" fmla="*/ 876438 h 885963"/>
                <a:gd name="connsiteX35" fmla="*/ 260455 w 1003405"/>
                <a:gd name="connsiteY35" fmla="*/ 879613 h 885963"/>
                <a:gd name="connsiteX36" fmla="*/ 568430 w 1003405"/>
                <a:gd name="connsiteY36" fmla="*/ 873263 h 885963"/>
                <a:gd name="connsiteX37" fmla="*/ 622405 w 1003405"/>
                <a:gd name="connsiteY37" fmla="*/ 870088 h 885963"/>
                <a:gd name="connsiteX38" fmla="*/ 660505 w 1003405"/>
                <a:gd name="connsiteY38" fmla="*/ 866913 h 885963"/>
                <a:gd name="connsiteX39" fmla="*/ 739880 w 1003405"/>
                <a:gd name="connsiteY39" fmla="*/ 863738 h 885963"/>
                <a:gd name="connsiteX40" fmla="*/ 895455 w 1003405"/>
                <a:gd name="connsiteY40" fmla="*/ 857388 h 885963"/>
                <a:gd name="connsiteX41" fmla="*/ 911330 w 1003405"/>
                <a:gd name="connsiteY41" fmla="*/ 854213 h 885963"/>
                <a:gd name="connsiteX42" fmla="*/ 952605 w 1003405"/>
                <a:gd name="connsiteY42" fmla="*/ 851038 h 885963"/>
                <a:gd name="connsiteX43" fmla="*/ 965305 w 1003405"/>
                <a:gd name="connsiteY43" fmla="*/ 847863 h 885963"/>
                <a:gd name="connsiteX44" fmla="*/ 968480 w 1003405"/>
                <a:gd name="connsiteY44" fmla="*/ 838338 h 885963"/>
                <a:gd name="connsiteX45" fmla="*/ 965305 w 1003405"/>
                <a:gd name="connsiteY45" fmla="*/ 797063 h 885963"/>
                <a:gd name="connsiteX46" fmla="*/ 955780 w 1003405"/>
                <a:gd name="connsiteY46" fmla="*/ 768488 h 885963"/>
                <a:gd name="connsiteX47" fmla="*/ 949430 w 1003405"/>
                <a:gd name="connsiteY47" fmla="*/ 749438 h 885963"/>
                <a:gd name="connsiteX48" fmla="*/ 946255 w 1003405"/>
                <a:gd name="connsiteY48" fmla="*/ 739913 h 885963"/>
                <a:gd name="connsiteX49" fmla="*/ 936730 w 1003405"/>
                <a:gd name="connsiteY49" fmla="*/ 736738 h 885963"/>
                <a:gd name="connsiteX50" fmla="*/ 873230 w 1003405"/>
                <a:gd name="connsiteY50" fmla="*/ 739913 h 885963"/>
                <a:gd name="connsiteX51" fmla="*/ 828780 w 1003405"/>
                <a:gd name="connsiteY51" fmla="*/ 746263 h 885963"/>
                <a:gd name="connsiteX52" fmla="*/ 717655 w 1003405"/>
                <a:gd name="connsiteY52" fmla="*/ 752613 h 885963"/>
                <a:gd name="connsiteX53" fmla="*/ 558905 w 1003405"/>
                <a:gd name="connsiteY53" fmla="*/ 749438 h 885963"/>
                <a:gd name="connsiteX54" fmla="*/ 555730 w 1003405"/>
                <a:gd name="connsiteY54" fmla="*/ 657363 h 885963"/>
                <a:gd name="connsiteX55" fmla="*/ 552555 w 1003405"/>
                <a:gd name="connsiteY55" fmla="*/ 635138 h 885963"/>
                <a:gd name="connsiteX56" fmla="*/ 546205 w 1003405"/>
                <a:gd name="connsiteY56" fmla="*/ 597038 h 885963"/>
                <a:gd name="connsiteX57" fmla="*/ 543030 w 1003405"/>
                <a:gd name="connsiteY57" fmla="*/ 568463 h 885963"/>
                <a:gd name="connsiteX58" fmla="*/ 539855 w 1003405"/>
                <a:gd name="connsiteY58" fmla="*/ 524013 h 885963"/>
                <a:gd name="connsiteX59" fmla="*/ 536680 w 1003405"/>
                <a:gd name="connsiteY59" fmla="*/ 501788 h 885963"/>
                <a:gd name="connsiteX60" fmla="*/ 533505 w 1003405"/>
                <a:gd name="connsiteY60" fmla="*/ 460513 h 885963"/>
                <a:gd name="connsiteX61" fmla="*/ 530330 w 1003405"/>
                <a:gd name="connsiteY61" fmla="*/ 431938 h 885963"/>
                <a:gd name="connsiteX62" fmla="*/ 523980 w 1003405"/>
                <a:gd name="connsiteY62" fmla="*/ 387488 h 885963"/>
                <a:gd name="connsiteX63" fmla="*/ 527155 w 1003405"/>
                <a:gd name="connsiteY63" fmla="*/ 108088 h 885963"/>
                <a:gd name="connsiteX64" fmla="*/ 558905 w 1003405"/>
                <a:gd name="connsiteY64" fmla="*/ 104913 h 885963"/>
                <a:gd name="connsiteX65" fmla="*/ 1003405 w 1003405"/>
                <a:gd name="connsiteY65" fmla="*/ 101738 h 885963"/>
                <a:gd name="connsiteX66" fmla="*/ 997055 w 1003405"/>
                <a:gd name="connsiteY66" fmla="*/ 25538 h 885963"/>
                <a:gd name="connsiteX67" fmla="*/ 990705 w 1003405"/>
                <a:gd name="connsiteY67" fmla="*/ 138 h 885963"/>
                <a:gd name="connsiteX68" fmla="*/ 943080 w 1003405"/>
                <a:gd name="connsiteY68" fmla="*/ 9663 h 885963"/>
                <a:gd name="connsiteX69" fmla="*/ 901805 w 1003405"/>
                <a:gd name="connsiteY69" fmla="*/ 16013 h 885963"/>
                <a:gd name="connsiteX70" fmla="*/ 841480 w 1003405"/>
                <a:gd name="connsiteY70" fmla="*/ 12838 h 88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03405" h="885963">
                  <a:moveTo>
                    <a:pt x="841480" y="12838"/>
                  </a:moveTo>
                  <a:cubicBezTo>
                    <a:pt x="677920" y="3751"/>
                    <a:pt x="864417" y="12838"/>
                    <a:pt x="501755" y="12838"/>
                  </a:cubicBezTo>
                  <a:lnTo>
                    <a:pt x="174730" y="9663"/>
                  </a:lnTo>
                  <a:cubicBezTo>
                    <a:pt x="122872" y="10721"/>
                    <a:pt x="63140" y="-14653"/>
                    <a:pt x="19155" y="12838"/>
                  </a:cubicBezTo>
                  <a:cubicBezTo>
                    <a:pt x="-6887" y="29114"/>
                    <a:pt x="-6897" y="95485"/>
                    <a:pt x="22330" y="104913"/>
                  </a:cubicBezTo>
                  <a:cubicBezTo>
                    <a:pt x="115000" y="134807"/>
                    <a:pt x="217063" y="107030"/>
                    <a:pt x="314430" y="108088"/>
                  </a:cubicBezTo>
                  <a:cubicBezTo>
                    <a:pt x="343005" y="110205"/>
                    <a:pt x="427338" y="105377"/>
                    <a:pt x="400155" y="114438"/>
                  </a:cubicBezTo>
                  <a:lnTo>
                    <a:pt x="381105" y="120788"/>
                  </a:lnTo>
                  <a:cubicBezTo>
                    <a:pt x="380047" y="125021"/>
                    <a:pt x="378547" y="129168"/>
                    <a:pt x="377930" y="133488"/>
                  </a:cubicBezTo>
                  <a:cubicBezTo>
                    <a:pt x="371594" y="177840"/>
                    <a:pt x="375436" y="192923"/>
                    <a:pt x="377930" y="247788"/>
                  </a:cubicBezTo>
                  <a:cubicBezTo>
                    <a:pt x="380579" y="306068"/>
                    <a:pt x="378266" y="287906"/>
                    <a:pt x="384280" y="323988"/>
                  </a:cubicBezTo>
                  <a:cubicBezTo>
                    <a:pt x="385338" y="341980"/>
                    <a:pt x="385746" y="360021"/>
                    <a:pt x="387455" y="377963"/>
                  </a:cubicBezTo>
                  <a:cubicBezTo>
                    <a:pt x="387869" y="382307"/>
                    <a:pt x="390120" y="386329"/>
                    <a:pt x="390630" y="390663"/>
                  </a:cubicBezTo>
                  <a:cubicBezTo>
                    <a:pt x="396951" y="444393"/>
                    <a:pt x="387561" y="416329"/>
                    <a:pt x="400155" y="447813"/>
                  </a:cubicBezTo>
                  <a:cubicBezTo>
                    <a:pt x="401213" y="457338"/>
                    <a:pt x="401835" y="466922"/>
                    <a:pt x="403330" y="476388"/>
                  </a:cubicBezTo>
                  <a:cubicBezTo>
                    <a:pt x="406418" y="495947"/>
                    <a:pt x="408727" y="504326"/>
                    <a:pt x="412855" y="520838"/>
                  </a:cubicBezTo>
                  <a:cubicBezTo>
                    <a:pt x="413913" y="532480"/>
                    <a:pt x="414580" y="544164"/>
                    <a:pt x="416030" y="555763"/>
                  </a:cubicBezTo>
                  <a:cubicBezTo>
                    <a:pt x="416699" y="561118"/>
                    <a:pt x="418492" y="566289"/>
                    <a:pt x="419205" y="571638"/>
                  </a:cubicBezTo>
                  <a:cubicBezTo>
                    <a:pt x="429380" y="647949"/>
                    <a:pt x="416782" y="569803"/>
                    <a:pt x="425555" y="622438"/>
                  </a:cubicBezTo>
                  <a:cubicBezTo>
                    <a:pt x="426613" y="638313"/>
                    <a:pt x="427555" y="654196"/>
                    <a:pt x="428730" y="670063"/>
                  </a:cubicBezTo>
                  <a:cubicBezTo>
                    <a:pt x="429671" y="682772"/>
                    <a:pt x="430997" y="695451"/>
                    <a:pt x="431905" y="708163"/>
                  </a:cubicBezTo>
                  <a:cubicBezTo>
                    <a:pt x="433114" y="725086"/>
                    <a:pt x="434022" y="742030"/>
                    <a:pt x="435080" y="758963"/>
                  </a:cubicBezTo>
                  <a:lnTo>
                    <a:pt x="333480" y="762138"/>
                  </a:lnTo>
                  <a:cubicBezTo>
                    <a:pt x="321803" y="762681"/>
                    <a:pt x="310225" y="764627"/>
                    <a:pt x="298555" y="765313"/>
                  </a:cubicBezTo>
                  <a:cubicBezTo>
                    <a:pt x="274232" y="766744"/>
                    <a:pt x="249864" y="767271"/>
                    <a:pt x="225530" y="768488"/>
                  </a:cubicBezTo>
                  <a:lnTo>
                    <a:pt x="171555" y="771663"/>
                  </a:lnTo>
                  <a:cubicBezTo>
                    <a:pt x="169172" y="771961"/>
                    <a:pt x="140448" y="774517"/>
                    <a:pt x="133455" y="778013"/>
                  </a:cubicBezTo>
                  <a:cubicBezTo>
                    <a:pt x="128722" y="780380"/>
                    <a:pt x="125349" y="784913"/>
                    <a:pt x="120755" y="787538"/>
                  </a:cubicBezTo>
                  <a:cubicBezTo>
                    <a:pt x="117849" y="789198"/>
                    <a:pt x="114477" y="789901"/>
                    <a:pt x="111230" y="790713"/>
                  </a:cubicBezTo>
                  <a:cubicBezTo>
                    <a:pt x="102355" y="792932"/>
                    <a:pt x="84797" y="795648"/>
                    <a:pt x="76305" y="797063"/>
                  </a:cubicBezTo>
                  <a:cubicBezTo>
                    <a:pt x="78422" y="805530"/>
                    <a:pt x="82074" y="813755"/>
                    <a:pt x="82655" y="822463"/>
                  </a:cubicBezTo>
                  <a:cubicBezTo>
                    <a:pt x="83713" y="838338"/>
                    <a:pt x="84073" y="854275"/>
                    <a:pt x="85830" y="870088"/>
                  </a:cubicBezTo>
                  <a:cubicBezTo>
                    <a:pt x="86200" y="873414"/>
                    <a:pt x="86914" y="877000"/>
                    <a:pt x="89005" y="879613"/>
                  </a:cubicBezTo>
                  <a:cubicBezTo>
                    <a:pt x="91389" y="882593"/>
                    <a:pt x="95355" y="883846"/>
                    <a:pt x="98530" y="885963"/>
                  </a:cubicBezTo>
                  <a:cubicBezTo>
                    <a:pt x="124680" y="877246"/>
                    <a:pt x="110954" y="880560"/>
                    <a:pt x="139805" y="876438"/>
                  </a:cubicBezTo>
                  <a:cubicBezTo>
                    <a:pt x="180022" y="877496"/>
                    <a:pt x="220224" y="879613"/>
                    <a:pt x="260455" y="879613"/>
                  </a:cubicBezTo>
                  <a:cubicBezTo>
                    <a:pt x="334304" y="879613"/>
                    <a:pt x="485178" y="875398"/>
                    <a:pt x="568430" y="873263"/>
                  </a:cubicBezTo>
                  <a:lnTo>
                    <a:pt x="622405" y="870088"/>
                  </a:lnTo>
                  <a:cubicBezTo>
                    <a:pt x="635119" y="869211"/>
                    <a:pt x="647780" y="867601"/>
                    <a:pt x="660505" y="866913"/>
                  </a:cubicBezTo>
                  <a:cubicBezTo>
                    <a:pt x="686946" y="865484"/>
                    <a:pt x="713422" y="864796"/>
                    <a:pt x="739880" y="863738"/>
                  </a:cubicBezTo>
                  <a:cubicBezTo>
                    <a:pt x="814734" y="854381"/>
                    <a:pt x="724273" y="864831"/>
                    <a:pt x="895455" y="857388"/>
                  </a:cubicBezTo>
                  <a:cubicBezTo>
                    <a:pt x="900846" y="857154"/>
                    <a:pt x="905967" y="854809"/>
                    <a:pt x="911330" y="854213"/>
                  </a:cubicBezTo>
                  <a:cubicBezTo>
                    <a:pt x="925045" y="852689"/>
                    <a:pt x="938847" y="852096"/>
                    <a:pt x="952605" y="851038"/>
                  </a:cubicBezTo>
                  <a:cubicBezTo>
                    <a:pt x="956838" y="849980"/>
                    <a:pt x="961898" y="850589"/>
                    <a:pt x="965305" y="847863"/>
                  </a:cubicBezTo>
                  <a:cubicBezTo>
                    <a:pt x="967918" y="845772"/>
                    <a:pt x="968480" y="841685"/>
                    <a:pt x="968480" y="838338"/>
                  </a:cubicBezTo>
                  <a:cubicBezTo>
                    <a:pt x="968480" y="824539"/>
                    <a:pt x="967457" y="810693"/>
                    <a:pt x="965305" y="797063"/>
                  </a:cubicBezTo>
                  <a:lnTo>
                    <a:pt x="955780" y="768488"/>
                  </a:lnTo>
                  <a:lnTo>
                    <a:pt x="949430" y="749438"/>
                  </a:lnTo>
                  <a:cubicBezTo>
                    <a:pt x="948372" y="746263"/>
                    <a:pt x="949430" y="740971"/>
                    <a:pt x="946255" y="739913"/>
                  </a:cubicBezTo>
                  <a:lnTo>
                    <a:pt x="936730" y="736738"/>
                  </a:lnTo>
                  <a:cubicBezTo>
                    <a:pt x="915563" y="737796"/>
                    <a:pt x="894341" y="738050"/>
                    <a:pt x="873230" y="739913"/>
                  </a:cubicBezTo>
                  <a:cubicBezTo>
                    <a:pt x="858321" y="741229"/>
                    <a:pt x="843723" y="745409"/>
                    <a:pt x="828780" y="746263"/>
                  </a:cubicBezTo>
                  <a:lnTo>
                    <a:pt x="717655" y="752613"/>
                  </a:lnTo>
                  <a:cubicBezTo>
                    <a:pt x="664738" y="751555"/>
                    <a:pt x="604525" y="776273"/>
                    <a:pt x="558905" y="749438"/>
                  </a:cubicBezTo>
                  <a:cubicBezTo>
                    <a:pt x="532435" y="733867"/>
                    <a:pt x="557433" y="688026"/>
                    <a:pt x="555730" y="657363"/>
                  </a:cubicBezTo>
                  <a:cubicBezTo>
                    <a:pt x="555315" y="649891"/>
                    <a:pt x="553544" y="642556"/>
                    <a:pt x="552555" y="635138"/>
                  </a:cubicBezTo>
                  <a:cubicBezTo>
                    <a:pt x="548308" y="603285"/>
                    <a:pt x="551721" y="619102"/>
                    <a:pt x="546205" y="597038"/>
                  </a:cubicBezTo>
                  <a:cubicBezTo>
                    <a:pt x="545147" y="587513"/>
                    <a:pt x="543860" y="578011"/>
                    <a:pt x="543030" y="568463"/>
                  </a:cubicBezTo>
                  <a:cubicBezTo>
                    <a:pt x="541743" y="553664"/>
                    <a:pt x="541263" y="538801"/>
                    <a:pt x="539855" y="524013"/>
                  </a:cubicBezTo>
                  <a:cubicBezTo>
                    <a:pt x="539145" y="516563"/>
                    <a:pt x="537425" y="509234"/>
                    <a:pt x="536680" y="501788"/>
                  </a:cubicBezTo>
                  <a:cubicBezTo>
                    <a:pt x="535307" y="488058"/>
                    <a:pt x="534754" y="474255"/>
                    <a:pt x="533505" y="460513"/>
                  </a:cubicBezTo>
                  <a:cubicBezTo>
                    <a:pt x="532637" y="450969"/>
                    <a:pt x="531284" y="441474"/>
                    <a:pt x="530330" y="431938"/>
                  </a:cubicBezTo>
                  <a:cubicBezTo>
                    <a:pt x="526355" y="392189"/>
                    <a:pt x="530994" y="408530"/>
                    <a:pt x="523980" y="387488"/>
                  </a:cubicBezTo>
                  <a:cubicBezTo>
                    <a:pt x="525038" y="294355"/>
                    <a:pt x="515730" y="200524"/>
                    <a:pt x="527155" y="108088"/>
                  </a:cubicBezTo>
                  <a:cubicBezTo>
                    <a:pt x="528460" y="97532"/>
                    <a:pt x="548270" y="105055"/>
                    <a:pt x="558905" y="104913"/>
                  </a:cubicBezTo>
                  <a:lnTo>
                    <a:pt x="1003405" y="101738"/>
                  </a:lnTo>
                  <a:cubicBezTo>
                    <a:pt x="1002088" y="79349"/>
                    <a:pt x="1001825" y="49387"/>
                    <a:pt x="997055" y="25538"/>
                  </a:cubicBezTo>
                  <a:cubicBezTo>
                    <a:pt x="995343" y="16980"/>
                    <a:pt x="990705" y="138"/>
                    <a:pt x="990705" y="138"/>
                  </a:cubicBezTo>
                  <a:cubicBezTo>
                    <a:pt x="969379" y="7247"/>
                    <a:pt x="982889" y="3294"/>
                    <a:pt x="943080" y="9663"/>
                  </a:cubicBezTo>
                  <a:cubicBezTo>
                    <a:pt x="929335" y="11862"/>
                    <a:pt x="915714" y="15457"/>
                    <a:pt x="901805" y="16013"/>
                  </a:cubicBezTo>
                  <a:lnTo>
                    <a:pt x="841480" y="1283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56049" t="50951" r="9588" b="7578"/>
          <a:stretch/>
        </p:blipFill>
        <p:spPr>
          <a:xfrm>
            <a:off x="8848089" y="2193839"/>
            <a:ext cx="1556959" cy="1411948"/>
          </a:xfrm>
          <a:prstGeom prst="rect">
            <a:avLst/>
          </a:prstGeom>
        </p:spPr>
      </p:pic>
      <p:pic>
        <p:nvPicPr>
          <p:cNvPr id="33" name="Picture 2" descr="Image result for I beam 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0" y="4868864"/>
            <a:ext cx="1263380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67050" y="3299203"/>
            <a:ext cx="38942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Edge detection, Hough transform</a:t>
            </a:r>
          </a:p>
        </p:txBody>
      </p:sp>
      <p:pic>
        <p:nvPicPr>
          <p:cNvPr id="2050" name="Picture 2" descr="Image result for neural network cnn generative conto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378" y="4723049"/>
            <a:ext cx="2805340" cy="14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Image-to-Image Translation with Conditional Adversarial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86677" y="6161705"/>
            <a:ext cx="333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https://phillipi.github.io/pix2pix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u7kQ5lNfUf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2206" y="1149350"/>
            <a:ext cx="8225367" cy="46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do We Use Machine Learning?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850" y="1119198"/>
            <a:ext cx="113157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</a:rPr>
              <a:t>ML is used when: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Human </a:t>
            </a:r>
            <a:r>
              <a:rPr lang="en-US" sz="3200" dirty="0">
                <a:latin typeface="Calibri" panose="020F0502020204030204" pitchFamily="34" charset="0"/>
              </a:rPr>
              <a:t>expertise does not exist (navigating on Mars)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Humans </a:t>
            </a:r>
            <a:r>
              <a:rPr lang="en-US" sz="3200" dirty="0">
                <a:latin typeface="Calibri" panose="020F0502020204030204" pitchFamily="34" charset="0"/>
              </a:rPr>
              <a:t>can’t explain their expertise (speech </a:t>
            </a:r>
            <a:r>
              <a:rPr lang="en-US" sz="3200" dirty="0" smtClean="0">
                <a:latin typeface="Calibri" panose="020F0502020204030204" pitchFamily="34" charset="0"/>
              </a:rPr>
              <a:t>recognition, image recognition)</a:t>
            </a:r>
            <a:endParaRPr lang="en-US" sz="32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Models </a:t>
            </a:r>
            <a:r>
              <a:rPr lang="en-US" sz="3200" dirty="0">
                <a:latin typeface="Calibri" panose="020F0502020204030204" pitchFamily="34" charset="0"/>
              </a:rPr>
              <a:t>are based on huge amounts of data (genomics</a:t>
            </a:r>
            <a:r>
              <a:rPr lang="en-US" sz="3200" dirty="0" smtClean="0">
                <a:latin typeface="Calibri" panose="020F0502020204030204" pitchFamily="34" charset="0"/>
              </a:rPr>
              <a:t>), which have complex patterns. </a:t>
            </a:r>
            <a:endParaRPr lang="en-US" sz="32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458200" y="6310871"/>
            <a:ext cx="28321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</a:t>
            </a:r>
            <a:r>
              <a:rPr lang="en-US" sz="2000" dirty="0">
                <a:latin typeface="+mn-lt"/>
              </a:rPr>
              <a:t>: E. </a:t>
            </a:r>
            <a:r>
              <a:rPr lang="en-US" sz="2000" dirty="0" err="1">
                <a:latin typeface="+mn-lt"/>
              </a:rPr>
              <a:t>Alpaydin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7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Sample Applications</a:t>
            </a:r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41300" y="1204200"/>
            <a:ext cx="11264900" cy="4066300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Web search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Computational biology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Finance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E-commerce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Space exploration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Robotics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Information extraction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Social network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Debugging Software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Inspection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7895166" y="6357437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Pedro </a:t>
            </a:r>
            <a:r>
              <a:rPr lang="en-US" sz="2000" dirty="0" err="1" smtClean="0">
                <a:latin typeface="+mn-lt"/>
              </a:rPr>
              <a:t>Domingos</a:t>
            </a:r>
            <a:endParaRPr lang="en-US" sz="2000" dirty="0">
              <a:latin typeface="+mn-lt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322483" y="3624821"/>
            <a:ext cx="5090584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i="1" u="sng" dirty="0" smtClean="0">
                <a:solidFill>
                  <a:srgbClr val="FF0000"/>
                </a:solidFill>
                <a:latin typeface="+mn-lt"/>
              </a:rPr>
              <a:t>What are your applications? </a:t>
            </a:r>
            <a:endParaRPr lang="en-US" sz="3200" b="1" i="1" u="sng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41300" y="988300"/>
            <a:ext cx="11845192" cy="7112346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800" dirty="0"/>
              <a:t>• </a:t>
            </a:r>
            <a:r>
              <a:rPr lang="en-US" sz="2800" b="1" dirty="0" smtClean="0">
                <a:latin typeface="+mn-lt"/>
              </a:rPr>
              <a:t>Supervised </a:t>
            </a:r>
            <a:r>
              <a:rPr lang="en-US" sz="2800" b="1" dirty="0">
                <a:latin typeface="+mn-lt"/>
              </a:rPr>
              <a:t>(inductive)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+ desired outputs (labels)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Unsupervised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(without desired outputs)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Semi-supervised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+ a few desired outputs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Reinforcement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Rewards from sequence of actions</a:t>
            </a:r>
            <a:endParaRPr lang="en-US" sz="1200" dirty="0">
              <a:latin typeface="+mn-l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41300" y="6361671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>
                <a:latin typeface="+mn-lt"/>
              </a:rPr>
              <a:t>Based on slide by Pedro </a:t>
            </a:r>
            <a:r>
              <a:rPr lang="en-US" sz="2000" dirty="0" err="1">
                <a:latin typeface="+mn-lt"/>
              </a:rPr>
              <a:t>Domingos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3788</TotalTime>
  <Words>703</Words>
  <Application>Microsoft Office PowerPoint</Application>
  <PresentationFormat>Widescreen</PresentationFormat>
  <Paragraphs>152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Introduction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125</cp:revision>
  <dcterms:created xsi:type="dcterms:W3CDTF">2018-10-10T19:11:49Z</dcterms:created>
  <dcterms:modified xsi:type="dcterms:W3CDTF">2019-03-26T11:41:10Z</dcterms:modified>
</cp:coreProperties>
</file>